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41" r:id="rId2"/>
    <p:sldId id="548" r:id="rId3"/>
    <p:sldId id="542" r:id="rId4"/>
    <p:sldId id="551" r:id="rId5"/>
    <p:sldId id="555" r:id="rId6"/>
    <p:sldId id="557" r:id="rId7"/>
    <p:sldId id="556" r:id="rId8"/>
    <p:sldId id="546" r:id="rId9"/>
    <p:sldId id="550" r:id="rId10"/>
    <p:sldId id="544" r:id="rId1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sabeth Saillant" initials="ES" lastIdx="1" clrIdx="0">
    <p:extLst>
      <p:ext uri="{19B8F6BF-5375-455C-9EA6-DF929625EA0E}">
        <p15:presenceInfo xmlns:p15="http://schemas.microsoft.com/office/powerpoint/2012/main" userId="S-1-5-21-299502267-1770027372-839522115-13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787"/>
    <a:srgbClr val="32B9C8"/>
    <a:srgbClr val="DCE1E6"/>
    <a:srgbClr val="46505A"/>
    <a:srgbClr val="73787D"/>
    <a:srgbClr val="8C9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1703" autoAdjust="0"/>
  </p:normalViewPr>
  <p:slideViewPr>
    <p:cSldViewPr>
      <p:cViewPr varScale="1">
        <p:scale>
          <a:sx n="89" d="100"/>
          <a:sy n="89" d="100"/>
        </p:scale>
        <p:origin x="244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9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6491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l">
              <a:defRPr sz="1200"/>
            </a:lvl1pPr>
          </a:lstStyle>
          <a:p>
            <a:r>
              <a:rPr lang="fr-FR"/>
              <a:t>Diapos vu ok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4" y="1"/>
            <a:ext cx="2946347" cy="496491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r">
              <a:defRPr sz="1200"/>
            </a:lvl1pPr>
          </a:lstStyle>
          <a:p>
            <a:fld id="{0C0F144B-9966-FD47-8A63-2DCE470A178C}" type="datetime1">
              <a:rPr lang="fr-FR" smtClean="0"/>
              <a:t>25/06/2026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6491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r">
              <a:defRPr sz="1200"/>
            </a:lvl1pPr>
          </a:lstStyle>
          <a:p>
            <a:fld id="{9016FA87-DE2D-1547-9159-5EE3D3DCFA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530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7" cy="496491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l">
              <a:defRPr sz="1200"/>
            </a:lvl1pPr>
          </a:lstStyle>
          <a:p>
            <a:r>
              <a:rPr lang="fr-FR"/>
              <a:t>Diapos vu ok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4" y="1"/>
            <a:ext cx="2946347" cy="496491"/>
          </a:xfrm>
          <a:prstGeom prst="rect">
            <a:avLst/>
          </a:prstGeom>
        </p:spPr>
        <p:txBody>
          <a:bodyPr vert="horz" lIns="91453" tIns="45726" rIns="91453" bIns="45726" rtlCol="0"/>
          <a:lstStyle>
            <a:lvl1pPr algn="r">
              <a:defRPr sz="1200"/>
            </a:lvl1pPr>
          </a:lstStyle>
          <a:p>
            <a:fld id="{0A758E72-89FC-F843-A69E-BFE51EC01E99}" type="datetime1">
              <a:rPr lang="fr-FR" smtClean="0"/>
              <a:t>25/06/2026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3" tIns="45726" rIns="91453" bIns="4572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3" tIns="45726" rIns="91453" bIns="45726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6491"/>
          </a:xfrm>
          <a:prstGeom prst="rect">
            <a:avLst/>
          </a:prstGeom>
        </p:spPr>
        <p:txBody>
          <a:bodyPr vert="horz" lIns="91453" tIns="45726" rIns="91453" bIns="45726" rtlCol="0" anchor="b"/>
          <a:lstStyle>
            <a:lvl1pPr algn="r">
              <a:defRPr sz="1200"/>
            </a:lvl1pPr>
          </a:lstStyle>
          <a:p>
            <a:fld id="{F565301C-22D8-DA48-BB43-792A2E8EFB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31532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859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Diapos vu ok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68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Diapos vu ok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35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Diapos vu ok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01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Diapos vu ok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071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A20C6-5FFE-2A7E-145A-4A2DBC3E2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BCC6AF4-5281-89A8-7367-7914B7D10B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D18C961A-01B4-4BC3-FC18-CFAE0A448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CAE37C2E-D4C0-CAA6-A241-6D900EFA9BE8}"/>
              </a:ext>
            </a:extLst>
          </p:cNvPr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Diapos vu ok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723705-488D-9044-E6E2-3EA214F9A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B7370F-5A29-C95D-6373-354B71F0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63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Diapos vu ok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410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Diapos vu ok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90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Diapos vu ok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484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Diapos vu ok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65301C-22D8-DA48-BB43-792A2E8EFBA3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41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E6038-C25C-4CEA-B1C0-1EF317E6AF6D}" type="datetime1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B495D7-1108-451F-B7D1-8DCDB864AB51}" type="datetime1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8D4324-A185-48F2-9C6A-E9807DED33AE}" type="datetime1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9C5C17-6AC0-482A-AB02-CBA8B65CADA8}" type="datetime1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721DAC-90B5-4E52-93D3-08EB9A47D42D}" type="datetime1">
              <a:rPr lang="fr-FR" smtClean="0"/>
              <a:t>25/06/2026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7492B0-6F51-4ADF-9BA4-EB5D8F39B522}" type="datetime1">
              <a:rPr lang="fr-FR" smtClean="0"/>
              <a:t>25/06/2026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6AF4BA-0F53-4FAB-A256-BC2D24170A71}" type="datetime1">
              <a:rPr lang="fr-FR" smtClean="0"/>
              <a:t>25/06/2026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7DA8FB-506E-486A-A152-FB19F3207CE9}" type="datetime1">
              <a:rPr lang="fr-FR" smtClean="0"/>
              <a:t>25/06/2026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D5FF1CC-AE02-41CF-87DB-8A34256F07BF}" type="datetime1">
              <a:rPr lang="fr-FR" smtClean="0"/>
              <a:t>25/06/2026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630F5-B26B-4F18-8678-D8EEBB52D0BD}" type="datetime1">
              <a:rPr lang="fr-FR" smtClean="0"/>
              <a:t>25/06/2026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E943E1-B045-43B8-A529-12763F85FFA3}" type="datetime1">
              <a:rPr lang="fr-FR" smtClean="0"/>
              <a:t>25/06/2026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Comité syndical du 14 février 2020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1DBCE-6BF1-43FF-84DE-411966DD9A1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498000"/>
            <a:ext cx="9180000" cy="360000"/>
          </a:xfrm>
          <a:prstGeom prst="rect">
            <a:avLst/>
          </a:prstGeom>
          <a:gradFill>
            <a:gsLst>
              <a:gs pos="0">
                <a:srgbClr val="32B9C8"/>
              </a:gs>
              <a:gs pos="50000">
                <a:schemeClr val="accent1">
                  <a:shade val="93000"/>
                  <a:satMod val="130000"/>
                </a:schemeClr>
              </a:gs>
              <a:gs pos="100000">
                <a:srgbClr val="9B3787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0045"/>
            <a:endParaRPr lang="fr-FR" sz="1300" cap="all" spc="200" dirty="0">
              <a:latin typeface="Titillium"/>
            </a:endParaRPr>
          </a:p>
        </p:txBody>
      </p:sp>
      <p:sp>
        <p:nvSpPr>
          <p:cNvPr id="10" name="Espace réservé du numéro de diapositive 2"/>
          <p:cNvSpPr>
            <a:spLocks noGrp="1"/>
          </p:cNvSpPr>
          <p:nvPr>
            <p:ph type="sldNum" sz="quarter" idx="4"/>
          </p:nvPr>
        </p:nvSpPr>
        <p:spPr>
          <a:xfrm>
            <a:off x="6826435" y="6520259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2B1DBCE-6BF1-43FF-84DE-411966DD9A1C}" type="slidenum">
              <a:rPr lang="fr-FR" smtClean="0">
                <a:solidFill>
                  <a:schemeClr val="bg1"/>
                </a:solidFill>
              </a:rPr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87498"/>
            <a:ext cx="1299850" cy="10801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04664"/>
            <a:ext cx="1513503" cy="575046"/>
          </a:xfrm>
          <a:prstGeom prst="rect">
            <a:avLst/>
          </a:prstGeom>
        </p:spPr>
      </p:pic>
      <p:pic>
        <p:nvPicPr>
          <p:cNvPr id="13" name="Image 12" descr="Pétale en-tête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0376" cy="1735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53A1AC29-F55C-981D-AF96-22D8922B41EC}"/>
              </a:ext>
            </a:extLst>
          </p:cNvPr>
          <p:cNvSpPr txBox="1"/>
          <p:nvPr/>
        </p:nvSpPr>
        <p:spPr>
          <a:xfrm>
            <a:off x="2627784" y="1698472"/>
            <a:ext cx="511256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9B3787"/>
                </a:solidFill>
              </a:rPr>
              <a:t>RAPPORT D’ACTIVITÉS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6FD71F2-6A5D-FE69-D12E-63EFB4C83D01}"/>
              </a:ext>
            </a:extLst>
          </p:cNvPr>
          <p:cNvSpPr txBox="1"/>
          <p:nvPr/>
        </p:nvSpPr>
        <p:spPr>
          <a:xfrm>
            <a:off x="7596336" y="5108986"/>
            <a:ext cx="1368152" cy="1200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503548" y="3429000"/>
            <a:ext cx="8316924" cy="2520279"/>
          </a:xfrm>
          <a:prstGeom prst="roundRect">
            <a:avLst/>
          </a:prstGeom>
          <a:solidFill>
            <a:srgbClr val="9B37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3600" b="1" dirty="0">
                <a:highlight>
                  <a:srgbClr val="32B9C8"/>
                </a:highlight>
              </a:rPr>
              <a:t>Un rapport, deux versions :</a:t>
            </a:r>
          </a:p>
          <a:p>
            <a:endParaRPr lang="fr-FR" sz="2400" b="1" dirty="0"/>
          </a:p>
          <a:p>
            <a:r>
              <a:rPr lang="fr-FR" sz="2400" b="1" dirty="0"/>
              <a:t>Une version courte sous forme d’un MEMENTO de laquelle est tirée cette présentation </a:t>
            </a:r>
          </a:p>
          <a:p>
            <a:endParaRPr lang="fr-FR" sz="800" dirty="0"/>
          </a:p>
          <a:p>
            <a:r>
              <a:rPr lang="fr-FR" sz="2400" b="1" dirty="0"/>
              <a:t>Une version longue 100% NUMERIQUE sur notre site te26.fr</a:t>
            </a:r>
          </a:p>
          <a:p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50C568A-0918-5178-8E23-EC05D0CFD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0433">
            <a:off x="1747913" y="-243660"/>
            <a:ext cx="414542" cy="353806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937B6AC-EDA8-91CA-F082-B157393B6543}"/>
              </a:ext>
            </a:extLst>
          </p:cNvPr>
          <p:cNvSpPr txBox="1"/>
          <p:nvPr/>
        </p:nvSpPr>
        <p:spPr>
          <a:xfrm>
            <a:off x="1097614" y="2279048"/>
            <a:ext cx="8316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32B9C8"/>
                </a:solidFill>
              </a:rPr>
              <a:t>Présentation en Conseil Municipal</a:t>
            </a:r>
          </a:p>
        </p:txBody>
      </p:sp>
    </p:spTree>
    <p:extLst>
      <p:ext uri="{BB962C8B-B14F-4D97-AF65-F5344CB8AC3E}">
        <p14:creationId xmlns:p14="http://schemas.microsoft.com/office/powerpoint/2010/main" val="38883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96336" y="5157193"/>
            <a:ext cx="1475656" cy="12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7">
            <a:extLst>
              <a:ext uri="{FF2B5EF4-FFF2-40B4-BE49-F238E27FC236}">
                <a16:creationId xmlns:a16="http://schemas.microsoft.com/office/drawing/2014/main" id="{CFB048FE-65E4-2409-D06B-CAF549F6B3EC}"/>
              </a:ext>
            </a:extLst>
          </p:cNvPr>
          <p:cNvSpPr/>
          <p:nvPr/>
        </p:nvSpPr>
        <p:spPr>
          <a:xfrm>
            <a:off x="351171" y="2122173"/>
            <a:ext cx="8622437" cy="921193"/>
          </a:xfrm>
          <a:prstGeom prst="roundRect">
            <a:avLst/>
          </a:prstGeom>
          <a:solidFill>
            <a:srgbClr val="32B9C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Suivez notre actualité </a:t>
            </a:r>
          </a:p>
          <a:p>
            <a:pPr algn="ctr"/>
            <a:r>
              <a:rPr lang="fr-FR" sz="2400" b="1" dirty="0"/>
              <a:t>sur les réseaux sociaux et notre site internet</a:t>
            </a:r>
          </a:p>
        </p:txBody>
      </p:sp>
      <p:pic>
        <p:nvPicPr>
          <p:cNvPr id="4" name="Image 3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1FF707EB-16C1-2D00-92BF-56DF24B3A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6" y="3245966"/>
            <a:ext cx="8832786" cy="229725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5E5EAC7-65F0-1074-40DE-BC30DEC0C4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60652">
            <a:off x="6308721" y="3764312"/>
            <a:ext cx="874312" cy="10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1B652CC-DF87-3EA1-AE6B-F0467AE7E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00" y="332656"/>
            <a:ext cx="7003414" cy="608571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73677B3-2B03-18A8-682D-4A9B6A450650}"/>
              </a:ext>
            </a:extLst>
          </p:cNvPr>
          <p:cNvSpPr txBox="1"/>
          <p:nvPr/>
        </p:nvSpPr>
        <p:spPr>
          <a:xfrm>
            <a:off x="0" y="1916832"/>
            <a:ext cx="2016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3787"/>
                </a:solidFill>
              </a:rPr>
              <a:t>Retour sur 2025 en</a:t>
            </a:r>
          </a:p>
          <a:p>
            <a:r>
              <a:rPr lang="fr-FR" sz="4800" b="1" dirty="0">
                <a:solidFill>
                  <a:srgbClr val="9B3787"/>
                </a:solidFill>
              </a:rPr>
              <a:t>images</a:t>
            </a:r>
          </a:p>
        </p:txBody>
      </p:sp>
    </p:spTree>
    <p:extLst>
      <p:ext uri="{BB962C8B-B14F-4D97-AF65-F5344CB8AC3E}">
        <p14:creationId xmlns:p14="http://schemas.microsoft.com/office/powerpoint/2010/main" val="3460712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5AEA58-E866-50D4-7488-A86C122C1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16836"/>
            <a:ext cx="7200800" cy="486797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5A11685-35BB-1736-999B-7BF4C8A9FFC6}"/>
              </a:ext>
            </a:extLst>
          </p:cNvPr>
          <p:cNvSpPr txBox="1"/>
          <p:nvPr/>
        </p:nvSpPr>
        <p:spPr>
          <a:xfrm>
            <a:off x="2483768" y="260648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9B3787"/>
                </a:solidFill>
              </a:rPr>
              <a:t>    Retour sur 2025 en chiffres</a:t>
            </a:r>
          </a:p>
        </p:txBody>
      </p:sp>
    </p:spTree>
    <p:extLst>
      <p:ext uri="{BB962C8B-B14F-4D97-AF65-F5344CB8AC3E}">
        <p14:creationId xmlns:p14="http://schemas.microsoft.com/office/powerpoint/2010/main" val="1048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4AAAE18-3D6F-3983-CA3A-134A25755DB2}"/>
              </a:ext>
            </a:extLst>
          </p:cNvPr>
          <p:cNvSpPr txBox="1"/>
          <p:nvPr/>
        </p:nvSpPr>
        <p:spPr>
          <a:xfrm>
            <a:off x="0" y="0"/>
            <a:ext cx="3563888" cy="1916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1DC0D6A-0D1E-512E-FC53-958B9018F794}"/>
              </a:ext>
            </a:extLst>
          </p:cNvPr>
          <p:cNvSpPr txBox="1"/>
          <p:nvPr/>
        </p:nvSpPr>
        <p:spPr>
          <a:xfrm>
            <a:off x="152400" y="152400"/>
            <a:ext cx="3563888" cy="1916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0ABD11-A72E-AD4E-F14D-C53D2C684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4653136"/>
            <a:ext cx="1440160" cy="15841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88D795-4CA6-3896-C763-AD1BDBD36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067" y="359167"/>
            <a:ext cx="1438781" cy="158509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40C995-29E7-19E7-8357-D030479FBC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6" y="152400"/>
            <a:ext cx="7424987" cy="628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2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636EE-EA29-9CBB-9956-A5129904C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2FF85A-2F43-9034-8E2B-166032846CCC}"/>
              </a:ext>
            </a:extLst>
          </p:cNvPr>
          <p:cNvSpPr/>
          <p:nvPr/>
        </p:nvSpPr>
        <p:spPr>
          <a:xfrm>
            <a:off x="7596336" y="5157193"/>
            <a:ext cx="1475656" cy="12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FB2D73-40E6-43E1-E4D6-A5D439CBC4DB}"/>
              </a:ext>
            </a:extLst>
          </p:cNvPr>
          <p:cNvSpPr txBox="1"/>
          <p:nvPr/>
        </p:nvSpPr>
        <p:spPr>
          <a:xfrm>
            <a:off x="481808" y="2147170"/>
            <a:ext cx="329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570600-9A98-8444-45E7-3145075ECB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66675"/>
            <a:ext cx="7290556" cy="484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1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A637362-8D15-6B7A-848A-7E9E04DBED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8519"/>
            <a:ext cx="8748464" cy="280472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4AF612D-08F6-1098-7306-41D3D948E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50" b="15350"/>
          <a:stretch>
            <a:fillRect/>
          </a:stretch>
        </p:blipFill>
        <p:spPr>
          <a:xfrm>
            <a:off x="1410494" y="1043841"/>
            <a:ext cx="6286500" cy="237626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63CB486-91FA-D1E3-E00E-D7F017675F2C}"/>
              </a:ext>
            </a:extLst>
          </p:cNvPr>
          <p:cNvSpPr txBox="1"/>
          <p:nvPr/>
        </p:nvSpPr>
        <p:spPr>
          <a:xfrm>
            <a:off x="5148064" y="3059668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Les membres du Bureau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ADC474-2DC3-8929-638F-CB2BAC1F804B}"/>
              </a:ext>
            </a:extLst>
          </p:cNvPr>
          <p:cNvSpPr txBox="1"/>
          <p:nvPr/>
        </p:nvSpPr>
        <p:spPr>
          <a:xfrm>
            <a:off x="3095836" y="424785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9B3787"/>
                </a:solidFill>
              </a:rPr>
              <a:t>Nouvelle mandature</a:t>
            </a:r>
          </a:p>
        </p:txBody>
      </p:sp>
    </p:spTree>
    <p:extLst>
      <p:ext uri="{BB962C8B-B14F-4D97-AF65-F5344CB8AC3E}">
        <p14:creationId xmlns:p14="http://schemas.microsoft.com/office/powerpoint/2010/main" val="180834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55283622-2723-A5A7-8EC0-DCF4FED23AB4}"/>
              </a:ext>
            </a:extLst>
          </p:cNvPr>
          <p:cNvSpPr txBox="1"/>
          <p:nvPr/>
        </p:nvSpPr>
        <p:spPr>
          <a:xfrm>
            <a:off x="2987824" y="665301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9B3787"/>
                </a:solidFill>
              </a:rPr>
              <a:t>Le personnel à votre service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865E63-BE61-1767-E395-9D612F881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580"/>
            <a:ext cx="8993836" cy="50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96336" y="5157193"/>
            <a:ext cx="1475656" cy="12574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1808" y="2147170"/>
            <a:ext cx="3296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D5EEEDB-F246-73F0-4937-38B9A71E9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07" y="312686"/>
            <a:ext cx="4834066" cy="59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55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11">
            <a:extLst>
              <a:ext uri="{FF2B5EF4-FFF2-40B4-BE49-F238E27FC236}">
                <a16:creationId xmlns:a16="http://schemas.microsoft.com/office/drawing/2014/main" id="{7AB3E7F8-0539-305B-446A-9DD5EBCCEF49}"/>
              </a:ext>
            </a:extLst>
          </p:cNvPr>
          <p:cNvSpPr/>
          <p:nvPr/>
        </p:nvSpPr>
        <p:spPr>
          <a:xfrm>
            <a:off x="287524" y="1772816"/>
            <a:ext cx="5292588" cy="4392488"/>
          </a:xfrm>
          <a:prstGeom prst="roundRect">
            <a:avLst/>
          </a:prstGeom>
          <a:solidFill>
            <a:srgbClr val="9B378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fr-FR" sz="3600" dirty="0"/>
              <a:t>À retrouver en ligne sur te26.fr </a:t>
            </a:r>
            <a:r>
              <a:rPr lang="fr-FR" sz="4400" b="1" u="sng" dirty="0"/>
              <a:t>à l’automne </a:t>
            </a:r>
            <a:r>
              <a:rPr lang="fr-FR" sz="3600" dirty="0"/>
              <a:t>la version longue avec :</a:t>
            </a:r>
          </a:p>
          <a:p>
            <a:r>
              <a:rPr lang="fr-FR" sz="3600" dirty="0"/>
              <a:t>les éléments du contrôle des distributions d’énergie et beaucoup d’autres informations </a:t>
            </a:r>
          </a:p>
        </p:txBody>
      </p:sp>
      <p:pic>
        <p:nvPicPr>
          <p:cNvPr id="3" name="Image 2" descr="Une image contenant texte, capture d’écran, graphisme, Marque&#10;&#10;Le contenu généré par l’IA peut être incorrect.">
            <a:extLst>
              <a:ext uri="{FF2B5EF4-FFF2-40B4-BE49-F238E27FC236}">
                <a16:creationId xmlns:a16="http://schemas.microsoft.com/office/drawing/2014/main" id="{017B6D64-37A6-D758-042F-72E385E88B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47472"/>
            <a:ext cx="3764647" cy="628465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238867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modèle TE avec masque intégré</Template>
  <TotalTime>5673</TotalTime>
  <Words>133</Words>
  <Application>Microsoft Office PowerPoint</Application>
  <PresentationFormat>Affichage à l'écran (4:3)</PresentationFormat>
  <Paragraphs>36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Titillium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 Saillant</dc:creator>
  <cp:lastModifiedBy>Laurent CHAREYRE</cp:lastModifiedBy>
  <cp:revision>850</cp:revision>
  <cp:lastPrinted>2020-02-11T16:43:07Z</cp:lastPrinted>
  <dcterms:created xsi:type="dcterms:W3CDTF">2017-02-08T08:20:00Z</dcterms:created>
  <dcterms:modified xsi:type="dcterms:W3CDTF">2026-06-25T13:18:51Z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1033-10.2.0.5978</vt:lpwstr>
  </property>
</Properties>
</file>